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6576000" cy="27432000"/>
  <p:notesSz cx="6997700" cy="9271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 autoAdjust="0"/>
    <p:restoredTop sz="95296" autoAdjust="0"/>
  </p:normalViewPr>
  <p:slideViewPr>
    <p:cSldViewPr snapToGrid="0">
      <p:cViewPr>
        <p:scale>
          <a:sx n="48" d="100"/>
          <a:sy n="48" d="100"/>
        </p:scale>
        <p:origin x="-824" y="-1360"/>
      </p:cViewPr>
      <p:guideLst>
        <p:guide orient="horz" pos="8640"/>
        <p:guide pos="11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4763"/>
            <a:ext cx="30321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t" anchorCtr="0" compatLnSpc="1">
            <a:prstTxWarp prst="textNoShape">
              <a:avLst/>
            </a:prstTxWarp>
          </a:bodyPr>
          <a:lstStyle>
            <a:lvl1pPr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4763"/>
            <a:ext cx="30321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t" anchorCtr="0" compatLnSpc="1">
            <a:prstTxWarp prst="textNoShape">
              <a:avLst/>
            </a:prstTxWarp>
          </a:bodyPr>
          <a:lstStyle>
            <a:lvl1pPr algn="r"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0625"/>
            <a:ext cx="30321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b" anchorCtr="0" compatLnSpc="1">
            <a:prstTxWarp prst="textNoShape">
              <a:avLst/>
            </a:prstTxWarp>
          </a:bodyPr>
          <a:lstStyle>
            <a:lvl1pPr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10625"/>
            <a:ext cx="30321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b" anchorCtr="0" compatLnSpc="1">
            <a:prstTxWarp prst="textNoShape">
              <a:avLst/>
            </a:prstTxWarp>
          </a:bodyPr>
          <a:lstStyle>
            <a:lvl1pPr algn="r" defTabSz="177800">
              <a:defRPr sz="200" i="1"/>
            </a:lvl1pPr>
          </a:lstStyle>
          <a:p>
            <a:fld id="{907D0C9E-41C3-774F-BAE0-8D4EBBCC2B0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4763"/>
            <a:ext cx="30321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t" anchorCtr="0" compatLnSpc="1">
            <a:prstTxWarp prst="textNoShape">
              <a:avLst/>
            </a:prstTxWarp>
          </a:bodyPr>
          <a:lstStyle>
            <a:lvl1pPr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4763"/>
            <a:ext cx="30321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t" anchorCtr="0" compatLnSpc="1">
            <a:prstTxWarp prst="textNoShape">
              <a:avLst/>
            </a:prstTxWarp>
          </a:bodyPr>
          <a:lstStyle>
            <a:lvl1pPr algn="r"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0625"/>
            <a:ext cx="30321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b" anchorCtr="0" compatLnSpc="1">
            <a:prstTxWarp prst="textNoShape">
              <a:avLst/>
            </a:prstTxWarp>
          </a:bodyPr>
          <a:lstStyle>
            <a:lvl1pPr defTabSz="177800">
              <a:defRPr sz="200" i="1"/>
            </a:lvl1pPr>
          </a:lstStyle>
          <a:p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10625"/>
            <a:ext cx="303212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701" tIns="0" rIns="3701" bIns="0" numCol="1" anchor="b" anchorCtr="0" compatLnSpc="1">
            <a:prstTxWarp prst="textNoShape">
              <a:avLst/>
            </a:prstTxWarp>
          </a:bodyPr>
          <a:lstStyle>
            <a:lvl1pPr algn="r" defTabSz="177800">
              <a:defRPr sz="200" i="1"/>
            </a:lvl1pPr>
          </a:lstStyle>
          <a:p>
            <a:fld id="{9CB66E8D-DF5B-7648-8163-8087CE6F702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2138"/>
            <a:ext cx="5130800" cy="417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3590" tIns="41641" rIns="83590" bIns="416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86100" y="2122488"/>
            <a:ext cx="827088" cy="6207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270375" rtl="0" eaLnBrk="0" fontAlgn="base" hangingPunct="0">
      <a:spcBef>
        <a:spcPct val="30000"/>
      </a:spcBef>
      <a:spcAft>
        <a:spcPct val="0"/>
      </a:spcAft>
      <a:defRPr sz="5600" kern="1200">
        <a:solidFill>
          <a:schemeClr val="tx1"/>
        </a:solidFill>
        <a:latin typeface="Times New Roman" charset="0"/>
        <a:ea typeface="+mn-ea"/>
        <a:cs typeface="+mn-cs"/>
      </a:defRPr>
    </a:lvl1pPr>
    <a:lvl2pPr marL="2135188" algn="l" defTabSz="4270375" rtl="0" eaLnBrk="0" fontAlgn="base" hangingPunct="0">
      <a:spcBef>
        <a:spcPct val="30000"/>
      </a:spcBef>
      <a:spcAft>
        <a:spcPct val="0"/>
      </a:spcAft>
      <a:defRPr sz="5600" kern="1200">
        <a:solidFill>
          <a:schemeClr val="tx1"/>
        </a:solidFill>
        <a:latin typeface="Times New Roman" charset="0"/>
        <a:ea typeface="+mn-ea"/>
        <a:cs typeface="+mn-cs"/>
      </a:defRPr>
    </a:lvl2pPr>
    <a:lvl3pPr marL="4270375" algn="l" defTabSz="4270375" rtl="0" eaLnBrk="0" fontAlgn="base" hangingPunct="0">
      <a:spcBef>
        <a:spcPct val="30000"/>
      </a:spcBef>
      <a:spcAft>
        <a:spcPct val="0"/>
      </a:spcAft>
      <a:defRPr sz="5600" kern="1200">
        <a:solidFill>
          <a:schemeClr val="tx1"/>
        </a:solidFill>
        <a:latin typeface="Times New Roman" charset="0"/>
        <a:ea typeface="+mn-ea"/>
        <a:cs typeface="+mn-cs"/>
      </a:defRPr>
    </a:lvl3pPr>
    <a:lvl4pPr marL="6405563" algn="l" defTabSz="4270375" rtl="0" eaLnBrk="0" fontAlgn="base" hangingPunct="0">
      <a:spcBef>
        <a:spcPct val="30000"/>
      </a:spcBef>
      <a:spcAft>
        <a:spcPct val="0"/>
      </a:spcAft>
      <a:defRPr sz="5600" kern="1200">
        <a:solidFill>
          <a:schemeClr val="tx1"/>
        </a:solidFill>
        <a:latin typeface="Times New Roman" charset="0"/>
        <a:ea typeface="+mn-ea"/>
        <a:cs typeface="+mn-cs"/>
      </a:defRPr>
    </a:lvl4pPr>
    <a:lvl5pPr marL="8540750" algn="l" defTabSz="4270375" rtl="0" eaLnBrk="0" fontAlgn="base" hangingPunct="0">
      <a:spcBef>
        <a:spcPct val="30000"/>
      </a:spcBef>
      <a:spcAft>
        <a:spcPct val="0"/>
      </a:spcAft>
      <a:defRPr sz="56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F6D3B2-05EF-404A-A791-C9EC566089BC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2000" y="4489450"/>
            <a:ext cx="27432000" cy="9550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72000" y="14408150"/>
            <a:ext cx="27432000" cy="66230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25603E-0A19-5A4A-BF61-07B400CE34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354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D1C298-22EE-3F4E-8361-DC0DEFA216A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068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6060400" y="2438400"/>
            <a:ext cx="7772400" cy="21945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2743200" y="2438400"/>
            <a:ext cx="23164800" cy="21945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492225-5DA0-AC4F-BC17-A3C39F59A68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22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E13510-CDCF-FF47-B39E-387F7516447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23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5550" y="6838950"/>
            <a:ext cx="31546800" cy="11410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495550" y="18357850"/>
            <a:ext cx="31546800" cy="60007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4AC813-1548-F546-8EB5-D4EF824A42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763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43200" y="7924800"/>
            <a:ext cx="15468600" cy="16459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8364200" y="7924800"/>
            <a:ext cx="15468600" cy="16459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C8DD3C-CDBF-9540-AB00-19AA3DA8336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2946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9363" y="1460500"/>
            <a:ext cx="31546800" cy="5302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19363" y="6724650"/>
            <a:ext cx="15473362" cy="32956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519363" y="10020300"/>
            <a:ext cx="15473362" cy="147383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8516600" y="6724650"/>
            <a:ext cx="15549563" cy="32956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8516600" y="10020300"/>
            <a:ext cx="15549563" cy="147383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0FA48C-4EAE-344B-8A67-EE1A9CE37E0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00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32125F-089D-A04A-AF37-AC925CEA5D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5177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ACD5C-3F07-7F4B-A338-AC1A77FF082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26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9363" y="1828800"/>
            <a:ext cx="11796712" cy="6400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549563" y="3949700"/>
            <a:ext cx="18516600" cy="19494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19363" y="8229600"/>
            <a:ext cx="11796712" cy="15246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3D9525-A365-0A4C-8480-B3426F9513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96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9363" y="1828800"/>
            <a:ext cx="11796712" cy="6400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549563" y="3949700"/>
            <a:ext cx="18516600" cy="19494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19363" y="8229600"/>
            <a:ext cx="11796712" cy="15246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7C7225-6FF9-1F4B-9F71-B7378588696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907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43200" y="24993600"/>
            <a:ext cx="7620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367992" tIns="184004" rIns="367992" bIns="184004" numCol="1" anchor="ctr" anchorCtr="0" compatLnSpc="1">
            <a:prstTxWarp prst="textNoShape">
              <a:avLst/>
            </a:prstTxWarp>
          </a:bodyPr>
          <a:lstStyle>
            <a:lvl1pPr defTabSz="3657600">
              <a:defRPr sz="5600"/>
            </a:lvl1pPr>
          </a:lstStyle>
          <a:p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496800" y="24993600"/>
            <a:ext cx="11582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367992" tIns="184004" rIns="367992" bIns="184004" numCol="1" anchor="ctr" anchorCtr="0" compatLnSpc="1">
            <a:prstTxWarp prst="textNoShape">
              <a:avLst/>
            </a:prstTxWarp>
          </a:bodyPr>
          <a:lstStyle>
            <a:lvl1pPr algn="ctr" defTabSz="3657600">
              <a:defRPr sz="5600"/>
            </a:lvl1pPr>
          </a:lstStyle>
          <a:p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6212800" y="24993600"/>
            <a:ext cx="7620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367992" tIns="184004" rIns="367992" bIns="184004" numCol="1" anchor="ctr" anchorCtr="0" compatLnSpc="1">
            <a:prstTxWarp prst="textNoShape">
              <a:avLst/>
            </a:prstTxWarp>
          </a:bodyPr>
          <a:lstStyle>
            <a:lvl1pPr algn="r" defTabSz="3657600">
              <a:defRPr sz="5600"/>
            </a:lvl1pPr>
          </a:lstStyle>
          <a:p>
            <a:fld id="{10BC2219-A291-A64B-8704-740ABFD0B57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743200" y="2438400"/>
            <a:ext cx="310896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67992" tIns="184004" rIns="367992" bIns="1840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0" y="7924800"/>
            <a:ext cx="31089600" cy="164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67992" tIns="184004" rIns="367992" bIns="1840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689350" rtl="0" eaLnBrk="0" fontAlgn="base" hangingPunct="0">
        <a:spcBef>
          <a:spcPct val="0"/>
        </a:spcBef>
        <a:spcAft>
          <a:spcPct val="0"/>
        </a:spcAft>
        <a:defRPr sz="176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68935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Times New Roman" charset="0"/>
        </a:defRPr>
      </a:lvl2pPr>
      <a:lvl3pPr algn="ctr" defTabSz="368935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Times New Roman" charset="0"/>
        </a:defRPr>
      </a:lvl3pPr>
      <a:lvl4pPr algn="ctr" defTabSz="368935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Times New Roman" charset="0"/>
        </a:defRPr>
      </a:lvl4pPr>
      <a:lvl5pPr algn="ctr" defTabSz="368935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Times New Roman" charset="0"/>
        </a:defRPr>
      </a:lvl5pPr>
      <a:lvl6pPr marL="457200" algn="ctr" defTabSz="368935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Times New Roman" charset="0"/>
        </a:defRPr>
      </a:lvl6pPr>
      <a:lvl7pPr marL="914400" algn="ctr" defTabSz="368935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Times New Roman" charset="0"/>
        </a:defRPr>
      </a:lvl7pPr>
      <a:lvl8pPr marL="1371600" algn="ctr" defTabSz="368935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Times New Roman" charset="0"/>
        </a:defRPr>
      </a:lvl8pPr>
      <a:lvl9pPr marL="1828800" algn="ctr" defTabSz="3689350" rtl="0" eaLnBrk="0" fontAlgn="base" hangingPunct="0">
        <a:spcBef>
          <a:spcPct val="0"/>
        </a:spcBef>
        <a:spcAft>
          <a:spcPct val="0"/>
        </a:spcAft>
        <a:defRPr sz="17600">
          <a:solidFill>
            <a:schemeClr val="tx2"/>
          </a:solidFill>
          <a:latin typeface="Times New Roman" charset="0"/>
        </a:defRPr>
      </a:lvl9pPr>
    </p:titleStyle>
    <p:bodyStyle>
      <a:lvl1pPr marL="1384300" indent="-1384300" algn="l" defTabSz="368935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12800" kern="1200">
          <a:solidFill>
            <a:schemeClr val="tx1"/>
          </a:solidFill>
          <a:latin typeface="+mn-lt"/>
          <a:ea typeface="+mn-ea"/>
          <a:cs typeface="+mn-cs"/>
        </a:defRPr>
      </a:lvl1pPr>
      <a:lvl2pPr marL="2997200" indent="-1155700" algn="l" defTabSz="3689350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4610100" indent="-920750" algn="l" defTabSz="368935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6451600" indent="-927100" algn="l" defTabSz="3689350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8000" kern="1200">
          <a:solidFill>
            <a:schemeClr val="tx1"/>
          </a:solidFill>
          <a:latin typeface="+mn-lt"/>
          <a:ea typeface="+mn-ea"/>
          <a:cs typeface="+mn-cs"/>
        </a:defRPr>
      </a:lvl4pPr>
      <a:lvl5pPr marL="8293100" indent="-920750" algn="l" defTabSz="3689350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9" Type="http://schemas.openxmlformats.org/officeDocument/2006/relationships/image" Target="../media/image2.png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21" Type="http://schemas.openxmlformats.org/officeDocument/2006/relationships/image" Target="../media/image4.png"/><Relationship Id="rId22" Type="http://schemas.openxmlformats.org/officeDocument/2006/relationships/image" Target="../media/image5.wmf"/><Relationship Id="rId17" Type="http://schemas.openxmlformats.org/officeDocument/2006/relationships/image" Target="../media/image13.png"/><Relationship Id="rId18" Type="http://schemas.openxmlformats.org/officeDocument/2006/relationships/image" Target="../media/image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019800" y="762000"/>
            <a:ext cx="24231600" cy="2438400"/>
          </a:xfrm>
          <a:noFill/>
          <a:ln/>
        </p:spPr>
        <p:txBody>
          <a:bodyPr anchor="ctr"/>
          <a:lstStyle/>
          <a:p>
            <a:r>
              <a:rPr lang="en-US" altLang="zh-CN" sz="5600" dirty="0" smtClean="0"/>
              <a:t>Deep</a:t>
            </a:r>
            <a:r>
              <a:rPr lang="zh-CN" altLang="en-US" sz="5600" dirty="0" smtClean="0"/>
              <a:t> </a:t>
            </a:r>
            <a:r>
              <a:rPr lang="en-US" altLang="zh-CN" sz="5600" dirty="0" smtClean="0"/>
              <a:t>Neural</a:t>
            </a:r>
            <a:r>
              <a:rPr lang="zh-CN" altLang="en-US" sz="5600" dirty="0" smtClean="0"/>
              <a:t> </a:t>
            </a:r>
            <a:r>
              <a:rPr lang="en-US" altLang="zh-CN" sz="5600" dirty="0" smtClean="0"/>
              <a:t>Network</a:t>
            </a:r>
            <a:r>
              <a:rPr lang="zh-CN" altLang="en-US" sz="5600" dirty="0" smtClean="0"/>
              <a:t> </a:t>
            </a:r>
            <a:r>
              <a:rPr lang="en-US" altLang="zh-CN" sz="5600" dirty="0" smtClean="0"/>
              <a:t>Ensemble</a:t>
            </a:r>
            <a:r>
              <a:rPr lang="zh-CN" altLang="en-US" sz="5600" dirty="0" smtClean="0"/>
              <a:t> </a:t>
            </a:r>
            <a:r>
              <a:rPr lang="en-US" altLang="zh-CN" sz="5600" dirty="0" smtClean="0"/>
              <a:t>for</a:t>
            </a:r>
            <a:r>
              <a:rPr lang="zh-CN" altLang="en-US" sz="5600" dirty="0" smtClean="0"/>
              <a:t> </a:t>
            </a:r>
            <a:r>
              <a:rPr lang="en-US" altLang="zh-CN" sz="5600" dirty="0" smtClean="0"/>
              <a:t>Extreme</a:t>
            </a:r>
            <a:r>
              <a:rPr lang="zh-CN" altLang="en-US" sz="5600" dirty="0" smtClean="0"/>
              <a:t> </a:t>
            </a:r>
            <a:r>
              <a:rPr lang="en-US" altLang="zh-CN" sz="5600" dirty="0" smtClean="0"/>
              <a:t>Classification</a:t>
            </a:r>
            <a:endParaRPr lang="en-US" altLang="zh-CN" sz="5600" dirty="0"/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12750800" y="4699000"/>
            <a:ext cx="10553700" cy="21031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23698200" y="4699000"/>
            <a:ext cx="10871200" cy="21031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1752600" y="2755900"/>
            <a:ext cx="32918400" cy="135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7992" tIns="184004" rIns="367992" bIns="184004">
            <a:spAutoFit/>
          </a:bodyPr>
          <a:lstStyle>
            <a:lvl1pPr defTabSz="36893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1841500" defTabSz="36893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89350" defTabSz="36893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524500" defTabSz="36893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72350" defTabSz="36893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8295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867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7439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2011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zh-CN" sz="3200" dirty="0" smtClean="0"/>
              <a:t>Yichen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PAN,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Yuxuan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SUN</a:t>
            </a:r>
          </a:p>
          <a:p>
            <a:pPr algn="ctr"/>
            <a:r>
              <a:rPr lang="en-US" altLang="zh-CN" sz="3200" i="1" dirty="0" smtClean="0"/>
              <a:t>Carnegie Mellon University</a:t>
            </a:r>
            <a:endParaRPr lang="en-US" altLang="zh-CN" sz="3200" i="1" dirty="0"/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2393950" y="6248400"/>
            <a:ext cx="23876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13379450" y="12928600"/>
            <a:ext cx="240665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9" name="Rectangle 13"/>
              <p:cNvSpPr>
                <a:spLocks noChangeArrowheads="1"/>
              </p:cNvSpPr>
              <p:nvPr/>
            </p:nvSpPr>
            <p:spPr bwMode="auto">
              <a:xfrm>
                <a:off x="12892859" y="4858058"/>
                <a:ext cx="10248900" cy="203453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367992" tIns="184004" rIns="367992" bIns="184004">
                <a:spAutoFit/>
              </a:bodyPr>
              <a:lstStyle>
                <a:lvl1pPr marL="203200" indent="-203200" defTabSz="36893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1pPr>
                <a:lvl2pPr marL="927100" indent="-222250" defTabSz="36893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2pPr>
                <a:lvl3pPr marL="3689350" defTabSz="36893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3pPr>
                <a:lvl4pPr marL="5524500" defTabSz="36893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4pPr>
                <a:lvl5pPr marL="7372350" defTabSz="3689350"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5pPr>
                <a:lvl6pPr marL="7829550" defTabSz="3689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6pPr>
                <a:lvl7pPr marL="8286750" defTabSz="3689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7pPr>
                <a:lvl8pPr marL="8743950" defTabSz="3689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8pPr>
                <a:lvl9pPr marL="9201150" defTabSz="368935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</a:defRPr>
                </a:lvl9pPr>
              </a:lstStyle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 smtClean="0">
                  <a:latin typeface="Arial" charset="0"/>
                </a:endParaRPr>
              </a:p>
              <a:p>
                <a:endParaRPr lang="en-US" altLang="zh-CN" sz="3200" dirty="0">
                  <a:latin typeface="Arial" charset="0"/>
                </a:endParaRPr>
              </a:p>
              <a:p>
                <a:r>
                  <a:rPr lang="en-US" altLang="zh-CN" sz="3200" dirty="0" smtClean="0">
                    <a:latin typeface="Arial" charset="0"/>
                  </a:rPr>
                  <a:t>Pseudo-labeling:</a:t>
                </a:r>
              </a:p>
              <a:p>
                <a:pPr lvl="1">
                  <a:buFontTx/>
                  <a:buChar char="•"/>
                </a:pPr>
                <a:endParaRPr lang="en-US" altLang="zh-CN" sz="3200" dirty="0"/>
              </a:p>
              <a:p>
                <a:pPr lvl="1">
                  <a:buFontTx/>
                  <a:buChar char="•"/>
                </a:pPr>
                <a:r>
                  <a:rPr lang="en-US" altLang="zh-CN" sz="3200" dirty="0" smtClean="0"/>
                  <a:t>Pseudo-Label in a fine-tuning</a:t>
                </a:r>
                <a:r>
                  <a:rPr lang="zh-CN" altLang="en-US" sz="3200" dirty="0" smtClean="0"/>
                  <a:t> </a:t>
                </a:r>
                <a:r>
                  <a:rPr lang="en-US" altLang="zh-CN" sz="3200" dirty="0" smtClean="0"/>
                  <a:t>phase</a:t>
                </a:r>
              </a:p>
              <a:p>
                <a:pPr lvl="1">
                  <a:buFontTx/>
                  <a:buChar char="•"/>
                </a:pPr>
                <a:r>
                  <a:rPr lang="en-US" altLang="zh-CN" sz="3200" dirty="0" smtClean="0"/>
                  <a:t>Regularizing effect</a:t>
                </a:r>
              </a:p>
              <a:p>
                <a:pPr lvl="1">
                  <a:buFontTx/>
                  <a:buChar char="•"/>
                </a:pPr>
                <a:r>
                  <a:rPr lang="en-US" altLang="zh-CN" sz="3200" dirty="0" smtClean="0"/>
                  <a:t>Balance</a:t>
                </a:r>
                <a:r>
                  <a:rPr lang="zh-CN" altLang="en-US" sz="3200" dirty="0" smtClean="0"/>
                  <a:t> </a:t>
                </a:r>
                <a:r>
                  <a:rPr lang="en-US" altLang="zh-CN" sz="3200" dirty="0" smtClean="0"/>
                  <a:t>between </a:t>
                </a:r>
                <a:r>
                  <a:rPr lang="en-US" altLang="zh-CN" sz="3200" dirty="0"/>
                  <a:t>original data and pseudo-labeled </a:t>
                </a:r>
                <a:r>
                  <a:rPr lang="en-US" altLang="zh-CN" sz="3200" dirty="0" smtClean="0"/>
                  <a:t>data</a:t>
                </a:r>
                <a:endParaRPr lang="en-US" altLang="zh-CN" sz="3200" b="0" i="1" dirty="0">
                  <a:latin typeface="Cambria Math" charset="0"/>
                </a:endParaRPr>
              </a:p>
              <a:p>
                <a:pPr marL="685800" lvl="1" indent="0"/>
                <a:endParaRPr lang="en-US" altLang="zh-CN" sz="3200" b="0" i="1" dirty="0" smtClean="0">
                  <a:latin typeface="Cambria Math" charset="0"/>
                </a:endParaRPr>
              </a:p>
              <a:p>
                <a:pPr marL="685800" lvl="1" indent="0"/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charset="0"/>
                      </a:rPr>
                      <m:t>𝐿</m:t>
                    </m:r>
                    <m:r>
                      <a:rPr lang="en-US" altLang="zh-CN" sz="3200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altLang="zh-CN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sz="32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altLang="zh-CN" sz="32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sz="3200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altLang="zh-CN" sz="3200" b="0" i="1" smtClean="0">
                            <a:latin typeface="Cambria Math" charset="0"/>
                          </a:rPr>
                          <m:t>𝐷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zh-CN" altLang="en-US" sz="3200" b="0" i="1" smtClean="0">
                                <a:latin typeface="Cambria Math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3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zh-CN" altLang="en-US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zh-CN" alt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f>
                          <m:fPr>
                            <m:ctrlPr>
                              <a:rPr lang="mr-IN" altLang="zh-CN" sz="32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ctrlPr>
                              <a:rPr lang="is-IS" altLang="zh-CN" sz="3200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2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  <m:e>
                            <m:r>
                              <a:rPr lang="en-US" altLang="zh-CN" sz="3200" b="0" i="1" smtClean="0">
                                <a:latin typeface="Cambria Math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CN" sz="32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CN" sz="3200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zh-CN" altLang="en-US" sz="3200" b="0" i="1" smtClean="0">
                                    <a:latin typeface="Cambria Math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altLang="zh-CN" sz="3200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32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altLang="zh-CN" sz="3200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3200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zh-CN" altLang="en-US" sz="3200" dirty="0" smtClean="0"/>
                  <a:t> </a:t>
                </a:r>
                <a:endParaRPr lang="en-US" altLang="zh-CN" sz="3200" dirty="0" smtClean="0"/>
              </a:p>
              <a:p>
                <a:pPr marL="685800" lvl="1" indent="0"/>
                <a:endParaRPr lang="en-US" altLang="zh-CN" sz="3200" dirty="0" smtClean="0"/>
              </a:p>
              <a:p>
                <a:pPr marL="685800" lvl="1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zh-CN" alt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  <m:r>
                                <a:rPr lang="zh-CN" alt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                    </m:t>
                              </m:r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zh-CN" alt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  <m:r>
                                <a:rPr lang="zh-CN" alt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mr-IN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r>
                                    <a:rPr lang="zh-CN" altLang="en-US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</m:t>
                              </m:r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zh-CN" alt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≤ 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zh-CN" alt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                 </m:t>
                              </m:r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mr-IN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  <m:r>
                                <a:rPr lang="en-US" altLang="zh-CN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dirty="0" smtClean="0"/>
              </a:p>
            </p:txBody>
          </p:sp>
        </mc:Choice>
        <mc:Fallback xmlns="">
          <p:sp>
            <p:nvSpPr>
              <p:cNvPr id="4109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892859" y="4858058"/>
                <a:ext cx="10248900" cy="20345339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7" name="Rectangle 21"/>
          <p:cNvSpPr>
            <a:spLocks noChangeArrowheads="1"/>
          </p:cNvSpPr>
          <p:nvPr/>
        </p:nvSpPr>
        <p:spPr bwMode="auto">
          <a:xfrm>
            <a:off x="2082800" y="4699000"/>
            <a:ext cx="10280650" cy="21031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0" name="Rectangle 24"/>
          <p:cNvSpPr>
            <a:spLocks noChangeArrowheads="1"/>
          </p:cNvSpPr>
          <p:nvPr/>
        </p:nvSpPr>
        <p:spPr bwMode="auto">
          <a:xfrm>
            <a:off x="2264991" y="9994030"/>
            <a:ext cx="9906000" cy="1120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7992" tIns="184004" rIns="367992" bIns="184004">
            <a:spAutoFit/>
          </a:bodyPr>
          <a:lstStyle>
            <a:lvl1pPr marL="228600" indent="-228600" defTabSz="3657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228600" defTabSz="3657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57600" defTabSz="3657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486400" defTabSz="3657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15200" defTabSz="3657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7724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296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6868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1440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sz="3200" b="1" dirty="0" smtClean="0">
                <a:latin typeface="Arial" charset="0"/>
              </a:rPr>
              <a:t>Methodology:</a:t>
            </a:r>
          </a:p>
          <a:p>
            <a:endParaRPr lang="en-US" altLang="zh-CN" sz="3200" b="1" dirty="0">
              <a:latin typeface="Arial" charset="0"/>
            </a:endParaRPr>
          </a:p>
          <a:p>
            <a:r>
              <a:rPr lang="en-US" altLang="zh-CN" sz="3200" dirty="0" err="1" smtClean="0">
                <a:latin typeface="Arial" charset="0"/>
              </a:rPr>
              <a:t>Resnet</a:t>
            </a:r>
            <a:r>
              <a:rPr lang="en-US" altLang="zh-CN" sz="3200" dirty="0" smtClean="0">
                <a:latin typeface="Arial" charset="0"/>
              </a:rPr>
              <a:t>:</a:t>
            </a:r>
          </a:p>
          <a:p>
            <a:pPr lvl="1">
              <a:buFontTx/>
              <a:buChar char="•"/>
            </a:pPr>
            <a:r>
              <a:rPr lang="zh-CN" altLang="en-US" sz="3200" dirty="0" smtClean="0"/>
              <a:t> </a:t>
            </a:r>
            <a:r>
              <a:rPr lang="en-US" altLang="zh-CN" sz="3200" dirty="0" smtClean="0"/>
              <a:t>Residual </a:t>
            </a:r>
            <a:r>
              <a:rPr lang="en-US" altLang="zh-CN" sz="3200" dirty="0"/>
              <a:t>Learning</a:t>
            </a:r>
          </a:p>
          <a:p>
            <a:pPr lvl="1">
              <a:buFontTx/>
              <a:buChar char="•"/>
            </a:pPr>
            <a:r>
              <a:rPr lang="zh-CN" altLang="en-US" sz="3200" dirty="0"/>
              <a:t> </a:t>
            </a:r>
            <a:r>
              <a:rPr lang="en-US" altLang="zh-CN" sz="3200" dirty="0" smtClean="0"/>
              <a:t>Identity </a:t>
            </a:r>
            <a:r>
              <a:rPr lang="en-US" altLang="zh-CN" sz="3200" dirty="0"/>
              <a:t>Mapping by Shortcuts</a:t>
            </a:r>
          </a:p>
          <a:p>
            <a:endParaRPr lang="en-US" altLang="zh-CN" sz="3200" dirty="0">
              <a:latin typeface="Arial" charset="0"/>
            </a:endParaRPr>
          </a:p>
          <a:p>
            <a:r>
              <a:rPr lang="en-US" altLang="zh-CN" sz="3200" dirty="0" smtClean="0">
                <a:latin typeface="Arial" charset="0"/>
              </a:rPr>
              <a:t>Inception</a:t>
            </a:r>
          </a:p>
          <a:p>
            <a:pPr lvl="1">
              <a:buFontTx/>
              <a:buChar char="•"/>
            </a:pPr>
            <a:r>
              <a:rPr lang="zh-CN" altLang="en-US" sz="3200" dirty="0" smtClean="0"/>
              <a:t> </a:t>
            </a:r>
            <a:r>
              <a:rPr lang="en-US" altLang="zh-CN" sz="3200" dirty="0" smtClean="0"/>
              <a:t>Stack </a:t>
            </a:r>
            <a:r>
              <a:rPr lang="en-US" altLang="zh-CN" sz="3200" dirty="0"/>
              <a:t>of Inception </a:t>
            </a:r>
            <a:r>
              <a:rPr lang="en-US" altLang="zh-CN" sz="3200" dirty="0" smtClean="0"/>
              <a:t>modules</a:t>
            </a:r>
            <a:endParaRPr lang="en-US" altLang="zh-CN" sz="3200" dirty="0"/>
          </a:p>
          <a:p>
            <a:pPr lvl="1">
              <a:buFontTx/>
              <a:buChar char="•"/>
            </a:pPr>
            <a:r>
              <a:rPr lang="zh-CN" altLang="en-US" sz="3200" dirty="0" smtClean="0"/>
              <a:t> </a:t>
            </a:r>
            <a:r>
              <a:rPr lang="en-US" altLang="zh-CN" sz="3200" dirty="0" smtClean="0"/>
              <a:t>Convolution </a:t>
            </a:r>
            <a:r>
              <a:rPr lang="en-US" altLang="zh-CN" sz="3200" dirty="0"/>
              <a:t>factorization</a:t>
            </a:r>
          </a:p>
          <a:p>
            <a:endParaRPr lang="en-US" altLang="zh-CN" sz="3200" dirty="0">
              <a:latin typeface="Arial" charset="0"/>
            </a:endParaRPr>
          </a:p>
          <a:p>
            <a:r>
              <a:rPr lang="en-US" altLang="zh-CN" sz="3200" dirty="0" err="1" smtClean="0">
                <a:latin typeface="Arial" charset="0"/>
              </a:rPr>
              <a:t>Xception</a:t>
            </a:r>
            <a:r>
              <a:rPr lang="en-US" altLang="zh-CN" sz="3200" dirty="0" smtClean="0">
                <a:latin typeface="Arial" charset="0"/>
              </a:rPr>
              <a:t>:</a:t>
            </a:r>
          </a:p>
          <a:p>
            <a:pPr lvl="1">
              <a:buFontTx/>
              <a:buChar char="•"/>
            </a:pPr>
            <a:r>
              <a:rPr lang="zh-CN" altLang="en-US" sz="3200" dirty="0" smtClean="0"/>
              <a:t> </a:t>
            </a:r>
            <a:r>
              <a:rPr lang="en-US" altLang="zh-CN" sz="3200" dirty="0" smtClean="0"/>
              <a:t>Depth-wise </a:t>
            </a:r>
            <a:r>
              <a:rPr lang="en-US" altLang="zh-CN" sz="3200" dirty="0"/>
              <a:t>separable convolution layer</a:t>
            </a:r>
          </a:p>
          <a:p>
            <a:pPr lvl="1">
              <a:buFontTx/>
              <a:buChar char="•"/>
            </a:pPr>
            <a:r>
              <a:rPr lang="zh-CN" altLang="en-US" sz="3200" dirty="0" smtClean="0"/>
              <a:t> </a:t>
            </a:r>
            <a:r>
              <a:rPr lang="en-US" altLang="zh-CN" sz="3200" dirty="0" smtClean="0"/>
              <a:t>Residual connection</a:t>
            </a:r>
          </a:p>
          <a:p>
            <a:pPr lvl="1">
              <a:buFontTx/>
              <a:buChar char="•"/>
            </a:pPr>
            <a:endParaRPr lang="en-US" altLang="zh-CN" sz="3200" dirty="0" smtClean="0"/>
          </a:p>
          <a:p>
            <a:pPr marL="0" indent="0"/>
            <a:r>
              <a:rPr lang="en-US" altLang="zh-CN" sz="3200" dirty="0" smtClean="0">
                <a:latin typeface="Arial" charset="0"/>
              </a:rPr>
              <a:t>Test</a:t>
            </a:r>
            <a:r>
              <a:rPr lang="zh-CN" altLang="en-US" sz="3200" dirty="0" smtClean="0">
                <a:latin typeface="Arial" charset="0"/>
              </a:rPr>
              <a:t> </a:t>
            </a:r>
            <a:r>
              <a:rPr lang="en-US" altLang="zh-CN" sz="3200" dirty="0" smtClean="0">
                <a:latin typeface="Arial" charset="0"/>
              </a:rPr>
              <a:t>Time</a:t>
            </a:r>
            <a:r>
              <a:rPr lang="zh-CN" altLang="en-US" sz="3200" dirty="0" smtClean="0">
                <a:latin typeface="Arial" charset="0"/>
              </a:rPr>
              <a:t> </a:t>
            </a:r>
            <a:r>
              <a:rPr lang="en-US" altLang="zh-CN" sz="3200" dirty="0" smtClean="0">
                <a:latin typeface="Arial" charset="0"/>
              </a:rPr>
              <a:t>Augmentation</a:t>
            </a:r>
            <a:r>
              <a:rPr lang="zh-CN" altLang="en-US" sz="3200" dirty="0" smtClean="0">
                <a:latin typeface="Arial" charset="0"/>
              </a:rPr>
              <a:t> </a:t>
            </a:r>
            <a:r>
              <a:rPr lang="en-US" altLang="zh-CN" sz="3200" dirty="0" smtClean="0">
                <a:latin typeface="Arial" charset="0"/>
              </a:rPr>
              <a:t>(TTA):</a:t>
            </a:r>
          </a:p>
          <a:p>
            <a:pPr lvl="1">
              <a:buFontTx/>
              <a:buChar char="•"/>
            </a:pPr>
            <a:r>
              <a:rPr lang="en-US" altLang="zh-CN" sz="3200" dirty="0" err="1" smtClean="0"/>
              <a:t>Xxxx</a:t>
            </a:r>
            <a:endParaRPr lang="en-US" altLang="zh-CN" sz="3200" dirty="0"/>
          </a:p>
          <a:p>
            <a:pPr lvl="1">
              <a:buFontTx/>
              <a:buChar char="•"/>
            </a:pPr>
            <a:r>
              <a:rPr lang="en-US" altLang="zh-CN" sz="3200" dirty="0" err="1" smtClean="0"/>
              <a:t>Xxxxxx</a:t>
            </a:r>
            <a:endParaRPr lang="en-US" altLang="zh-CN" sz="3200" dirty="0" smtClean="0"/>
          </a:p>
          <a:p>
            <a:pPr lvl="1">
              <a:buFontTx/>
              <a:buChar char="•"/>
            </a:pPr>
            <a:r>
              <a:rPr lang="en-US" altLang="zh-CN" sz="3200" dirty="0" err="1" smtClean="0"/>
              <a:t>xxxxxxx</a:t>
            </a:r>
            <a:endParaRPr lang="en-US" altLang="zh-CN" sz="3200" dirty="0" smtClean="0"/>
          </a:p>
          <a:p>
            <a:pPr lvl="1">
              <a:buFontTx/>
              <a:buChar char="•"/>
            </a:pPr>
            <a:r>
              <a:rPr lang="en-US" altLang="zh-CN" sz="3200" dirty="0" smtClean="0"/>
              <a:t>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Gaussian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confidence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interval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based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prediction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aggragation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algorithm:</a:t>
            </a:r>
            <a:endParaRPr lang="en-US" altLang="zh-CN" sz="3200" dirty="0"/>
          </a:p>
          <a:p>
            <a:pPr marL="0" indent="0"/>
            <a:endParaRPr lang="en-US" altLang="zh-CN" sz="3200" dirty="0" smtClean="0">
              <a:latin typeface="Arial" charset="0"/>
            </a:endParaRPr>
          </a:p>
          <a:p>
            <a:pPr marL="0" indent="0"/>
            <a:endParaRPr lang="en-US" altLang="zh-CN" sz="3200" dirty="0"/>
          </a:p>
        </p:txBody>
      </p:sp>
      <p:sp>
        <p:nvSpPr>
          <p:cNvPr id="4171" name="Rectangle 75"/>
          <p:cNvSpPr>
            <a:spLocks noChangeArrowheads="1"/>
          </p:cNvSpPr>
          <p:nvPr/>
        </p:nvSpPr>
        <p:spPr bwMode="auto">
          <a:xfrm>
            <a:off x="2286000" y="4876800"/>
            <a:ext cx="9906000" cy="4803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7992" tIns="184004" rIns="367992" bIns="184004">
            <a:spAutoFit/>
          </a:bodyPr>
          <a:lstStyle>
            <a:lvl1pPr marL="228600" indent="-228600" defTabSz="36576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228600" defTabSz="36576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57600" defTabSz="3657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486400" defTabSz="3657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15200" defTabSz="3657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7724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296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6868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144000" defTabSz="3657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sz="3200" b="1" dirty="0">
                <a:latin typeface="Arial" charset="0"/>
              </a:rPr>
              <a:t>Overview</a:t>
            </a:r>
          </a:p>
          <a:p>
            <a:r>
              <a:rPr lang="en-US" altLang="zh-CN" sz="3200" dirty="0"/>
              <a:t>Problem:</a:t>
            </a:r>
          </a:p>
          <a:p>
            <a:pPr lvl="1">
              <a:buFontTx/>
              <a:buChar char="•"/>
            </a:pPr>
            <a:r>
              <a:rPr lang="en-US" altLang="zh-CN" sz="3200" dirty="0" smtClean="0"/>
              <a:t>Extreme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classification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on</a:t>
            </a:r>
            <a:r>
              <a:rPr lang="zh-CN" altLang="en-US" sz="3200" dirty="0" smtClean="0"/>
              <a:t> </a:t>
            </a:r>
            <a:r>
              <a:rPr lang="en-US" altLang="zh-CN" sz="3200" dirty="0" err="1" smtClean="0"/>
              <a:t>Cdiscount’s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dataset</a:t>
            </a:r>
            <a:endParaRPr lang="en-US" altLang="zh-CN" sz="3200" dirty="0"/>
          </a:p>
          <a:p>
            <a:pPr lvl="1">
              <a:buFontTx/>
              <a:buChar char="•"/>
            </a:pPr>
            <a:r>
              <a:rPr lang="en-US" altLang="zh-CN" sz="3200" dirty="0" smtClean="0"/>
              <a:t>Training:</a:t>
            </a:r>
            <a:r>
              <a:rPr lang="zh-CN" altLang="en-US" sz="3200" dirty="0" smtClean="0"/>
              <a:t> </a:t>
            </a:r>
            <a:r>
              <a:rPr lang="hr-HR" altLang="zh-CN" sz="3200" dirty="0" smtClean="0"/>
              <a:t>12,118,359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images</a:t>
            </a:r>
            <a:r>
              <a:rPr lang="hr-HR" altLang="zh-CN" sz="3200" dirty="0" smtClean="0"/>
              <a:t> </a:t>
            </a:r>
            <a:r>
              <a:rPr lang="hr-HR" altLang="zh-CN" sz="3200" dirty="0"/>
              <a:t>(</a:t>
            </a:r>
            <a:r>
              <a:rPr lang="hr-HR" altLang="zh-CN" sz="3200" dirty="0" smtClean="0"/>
              <a:t>6,924,452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products</a:t>
            </a:r>
            <a:r>
              <a:rPr lang="hr-HR" altLang="zh-CN" sz="3200" dirty="0" smtClean="0"/>
              <a:t>)</a:t>
            </a:r>
          </a:p>
          <a:p>
            <a:pPr lvl="1">
              <a:buFontTx/>
              <a:buChar char="•"/>
            </a:pPr>
            <a:r>
              <a:rPr lang="en-US" altLang="zh-CN" sz="3200" dirty="0" smtClean="0"/>
              <a:t>Testing:</a:t>
            </a:r>
            <a:r>
              <a:rPr lang="zh-CN" altLang="en-US" sz="3200" dirty="0" smtClean="0"/>
              <a:t> </a:t>
            </a:r>
            <a:r>
              <a:rPr lang="hr-HR" altLang="zh-CN" sz="3200" dirty="0" smtClean="0"/>
              <a:t>3,095,080 </a:t>
            </a:r>
            <a:r>
              <a:rPr lang="en-US" altLang="zh-CN" sz="3200" dirty="0" smtClean="0"/>
              <a:t>images</a:t>
            </a:r>
            <a:r>
              <a:rPr lang="hr-HR" altLang="zh-CN" sz="3200" dirty="0" smtClean="0"/>
              <a:t> (1,768,182 </a:t>
            </a:r>
            <a:r>
              <a:rPr lang="en-US" altLang="zh-CN" sz="3200" dirty="0" smtClean="0"/>
              <a:t>products</a:t>
            </a:r>
            <a:r>
              <a:rPr lang="hr-HR" altLang="zh-CN" sz="3200" dirty="0" smtClean="0"/>
              <a:t>) </a:t>
            </a:r>
          </a:p>
          <a:p>
            <a:pPr lvl="1">
              <a:buFontTx/>
              <a:buChar char="•"/>
            </a:pPr>
            <a:r>
              <a:rPr lang="en-US" altLang="zh-CN" sz="3200" dirty="0" smtClean="0"/>
              <a:t>Categories: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5,270</a:t>
            </a:r>
            <a:endParaRPr lang="hr-HR" altLang="zh-CN" sz="3200" dirty="0" smtClean="0"/>
          </a:p>
          <a:p>
            <a:pPr>
              <a:buFontTx/>
              <a:buChar char="•"/>
            </a:pPr>
            <a:r>
              <a:rPr lang="en-US" altLang="zh-CN" sz="3200" dirty="0" smtClean="0"/>
              <a:t>Goal:</a:t>
            </a:r>
            <a:r>
              <a:rPr lang="zh-CN" altLang="en-US" sz="3200" dirty="0" smtClean="0"/>
              <a:t> </a:t>
            </a:r>
            <a:endParaRPr lang="en-US" altLang="zh-CN" sz="3200" dirty="0" smtClean="0"/>
          </a:p>
          <a:p>
            <a:pPr lvl="1">
              <a:buFontTx/>
              <a:buChar char="•"/>
            </a:pPr>
            <a:r>
              <a:rPr lang="en-US" altLang="zh-CN" sz="3200" dirty="0" smtClean="0"/>
              <a:t>Classify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each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product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(with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1-4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images)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5,270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categories</a:t>
            </a:r>
          </a:p>
        </p:txBody>
      </p:sp>
      <p:sp>
        <p:nvSpPr>
          <p:cNvPr id="4184" name="Line 88"/>
          <p:cNvSpPr>
            <a:spLocks noChangeShapeType="1"/>
          </p:cNvSpPr>
          <p:nvPr/>
        </p:nvSpPr>
        <p:spPr bwMode="auto">
          <a:xfrm>
            <a:off x="2498725" y="9680384"/>
            <a:ext cx="9448800" cy="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37" name="Rectangle 141"/>
          <p:cNvSpPr>
            <a:spLocks noChangeArrowheads="1"/>
          </p:cNvSpPr>
          <p:nvPr/>
        </p:nvSpPr>
        <p:spPr bwMode="auto">
          <a:xfrm>
            <a:off x="24079200" y="4883721"/>
            <a:ext cx="10248900" cy="2833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7992" tIns="184004" rIns="367992" bIns="184004">
            <a:spAutoFit/>
          </a:bodyPr>
          <a:lstStyle>
            <a:lvl1pPr marL="203200" indent="-203200" defTabSz="36893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882650" indent="-222250" defTabSz="36893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89350" defTabSz="36893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524500" defTabSz="36893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72350" defTabSz="36893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8295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867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7439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2011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sz="3200" b="1" dirty="0" smtClean="0">
                <a:latin typeface="Arial" charset="0"/>
              </a:rPr>
              <a:t>Experiments/Results</a:t>
            </a:r>
            <a:r>
              <a:rPr lang="en-US" altLang="zh-CN" sz="3200" b="1" dirty="0" smtClean="0"/>
              <a:t> </a:t>
            </a:r>
            <a:endParaRPr lang="en-US" altLang="zh-CN" sz="3200" b="1" dirty="0"/>
          </a:p>
          <a:p>
            <a:r>
              <a:rPr lang="en-US" altLang="zh-CN" sz="3200" dirty="0"/>
              <a:t>Systematic simulation results for servo system:</a:t>
            </a:r>
          </a:p>
          <a:p>
            <a:pPr lvl="1">
              <a:buFontTx/>
              <a:buChar char="•"/>
            </a:pPr>
            <a:r>
              <a:rPr lang="en-US" altLang="zh-CN" sz="3200" dirty="0"/>
              <a:t>Procedure terminates completely on 20th iteration</a:t>
            </a:r>
          </a:p>
          <a:p>
            <a:pPr lvl="1">
              <a:buFontTx/>
              <a:buChar char="•"/>
            </a:pPr>
            <a:r>
              <a:rPr lang="en-US" altLang="zh-CN" sz="3200" dirty="0"/>
              <a:t>Set of ellipsoids computed represents set of reachable points for all time</a:t>
            </a:r>
          </a:p>
        </p:txBody>
      </p:sp>
      <p:sp>
        <p:nvSpPr>
          <p:cNvPr id="4239" name="Rectangle 143"/>
          <p:cNvSpPr>
            <a:spLocks noChangeArrowheads="1"/>
          </p:cNvSpPr>
          <p:nvPr/>
        </p:nvSpPr>
        <p:spPr bwMode="auto">
          <a:xfrm>
            <a:off x="25126950" y="21031200"/>
            <a:ext cx="853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7992" tIns="184004" rIns="367992" bIns="184004"/>
          <a:lstStyle>
            <a:lvl1pPr defTabSz="36893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1841500" defTabSz="36893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89350" defTabSz="36893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524500" defTabSz="36893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72350" defTabSz="36893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8295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867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7439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2011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sz="2000" dirty="0"/>
              <a:t>Comparison of computation times for the servo system example</a:t>
            </a:r>
          </a:p>
        </p:txBody>
      </p:sp>
      <p:sp>
        <p:nvSpPr>
          <p:cNvPr id="4325" name="Rectangle 229"/>
          <p:cNvSpPr>
            <a:spLocks noChangeArrowheads="1"/>
          </p:cNvSpPr>
          <p:nvPr/>
        </p:nvSpPr>
        <p:spPr bwMode="auto">
          <a:xfrm>
            <a:off x="23774400" y="21697950"/>
            <a:ext cx="10248900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7992" tIns="184004" rIns="367992" bIns="184004">
            <a:spAutoFit/>
          </a:bodyPr>
          <a:lstStyle>
            <a:lvl1pPr marL="203200" indent="-203200" defTabSz="36893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882650" indent="-222250" defTabSz="36893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3689350" defTabSz="36893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5524500" defTabSz="36893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7372350" defTabSz="36893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78295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82867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87439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9201150" defTabSz="368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zh-CN" sz="3200" b="1">
                <a:latin typeface="Arial" charset="0"/>
              </a:rPr>
              <a:t>Future Work</a:t>
            </a:r>
            <a:r>
              <a:rPr lang="en-US" altLang="zh-CN" sz="3200" b="1"/>
              <a:t> </a:t>
            </a:r>
          </a:p>
          <a:p>
            <a:pPr>
              <a:buFontTx/>
              <a:buChar char="•"/>
            </a:pPr>
            <a:r>
              <a:rPr lang="en-US" altLang="zh-CN" sz="3200"/>
              <a:t>Procedure for refining estimate of reachable set</a:t>
            </a:r>
          </a:p>
          <a:p>
            <a:pPr>
              <a:buFontTx/>
              <a:buChar char="•"/>
            </a:pPr>
            <a:r>
              <a:rPr lang="en-US" altLang="zh-CN" sz="3200"/>
              <a:t>Techniques for accelerating reachset computations by seeding reachset with regions where the system is invariant (e.g., Lyapunov ellipsoids)</a:t>
            </a:r>
          </a:p>
          <a:p>
            <a:pPr>
              <a:buFontTx/>
              <a:buChar char="•"/>
            </a:pPr>
            <a:r>
              <a:rPr lang="en-US" altLang="zh-CN" sz="3200"/>
              <a:t>Procedure for synthesizing controllers based on reachability procedure </a:t>
            </a:r>
          </a:p>
        </p:txBody>
      </p:sp>
      <p:sp>
        <p:nvSpPr>
          <p:cNvPr id="4326" name="Rectangle 230"/>
          <p:cNvSpPr>
            <a:spLocks noChangeArrowheads="1"/>
          </p:cNvSpPr>
          <p:nvPr/>
        </p:nvSpPr>
        <p:spPr bwMode="auto">
          <a:xfrm>
            <a:off x="0" y="304800"/>
            <a:ext cx="36576000" cy="815975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100756" tIns="50376" rIns="100756" bIns="50376" anchor="ctr"/>
          <a:lstStyle>
            <a:lvl1pPr defTabSz="100965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501650" defTabSz="10096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009650" defTabSz="100965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511300" defTabSz="100965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12950" defTabSz="100965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470150" defTabSz="1009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27350" defTabSz="1009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384550" defTabSz="1009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41750" defTabSz="1009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zh-CN" altLang="zh-CN" sz="2800">
              <a:latin typeface="Times" charset="0"/>
            </a:endParaRPr>
          </a:p>
        </p:txBody>
      </p:sp>
      <p:pic>
        <p:nvPicPr>
          <p:cNvPr id="4335" name="Picture 23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7488" y="447675"/>
            <a:ext cx="4208462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602" y="13539852"/>
            <a:ext cx="9940395" cy="7772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397" y="10209183"/>
            <a:ext cx="9751824" cy="7772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88313" y="4893656"/>
            <a:ext cx="9294573" cy="5659275"/>
          </a:xfrm>
          <a:prstGeom prst="rect">
            <a:avLst/>
          </a:prstGeom>
        </p:spPr>
      </p:pic>
      <p:pic>
        <p:nvPicPr>
          <p:cNvPr id="4342" name="Picture 246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0" y="17119600"/>
            <a:ext cx="1016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Office:Microsoft PowerPoint 4:</Template>
  <TotalTime>259</TotalTime>
  <Pages>1</Pages>
  <Words>302</Words>
  <Application>Microsoft Macintosh PowerPoint</Application>
  <PresentationFormat>自定义</PresentationFormat>
  <Paragraphs>76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Cambria Math</vt:lpstr>
      <vt:lpstr>Arial</vt:lpstr>
      <vt:lpstr>DengXian</vt:lpstr>
      <vt:lpstr>Times</vt:lpstr>
      <vt:lpstr>Times New Roman</vt:lpstr>
      <vt:lpstr>Default Design</vt:lpstr>
      <vt:lpstr>Deep Neural Network Ensemble for Extreme Classification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template</dc:title>
  <dc:subject/>
  <dc:creator/>
  <cp:keywords/>
  <dc:description/>
  <cp:lastModifiedBy>Yichen PAN</cp:lastModifiedBy>
  <cp:revision>170</cp:revision>
  <cp:lastPrinted>1998-04-23T15:09:48Z</cp:lastPrinted>
  <dcterms:created xsi:type="dcterms:W3CDTF">1998-03-03T17:19:34Z</dcterms:created>
  <dcterms:modified xsi:type="dcterms:W3CDTF">2017-12-08T15:41:22Z</dcterms:modified>
</cp:coreProperties>
</file>